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83C9A-C515-4241-AE42-FE886FC4412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821EC-DD4C-4FEC-ADC2-1E02AE72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8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821EC-DD4C-4FEC-ADC2-1E02AE7262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2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821EC-DD4C-4FEC-ADC2-1E02AE7262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4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821EC-DD4C-4FEC-ADC2-1E02AE7262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8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821EC-DD4C-4FEC-ADC2-1E02AE72621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1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DD66-FB5B-49C6-8FB4-87852A75EEF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6626-F9DA-41EB-B922-C0476CFE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0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DD66-FB5B-49C6-8FB4-87852A75EEF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6626-F9DA-41EB-B922-C0476CFE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1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DD66-FB5B-49C6-8FB4-87852A75EEF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6626-F9DA-41EB-B922-C0476CFE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2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DD66-FB5B-49C6-8FB4-87852A75EEF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6626-F9DA-41EB-B922-C0476CFE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6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DD66-FB5B-49C6-8FB4-87852A75EEF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6626-F9DA-41EB-B922-C0476CFE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DD66-FB5B-49C6-8FB4-87852A75EEF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6626-F9DA-41EB-B922-C0476CFE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3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DD66-FB5B-49C6-8FB4-87852A75EEF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6626-F9DA-41EB-B922-C0476CFE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8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DD66-FB5B-49C6-8FB4-87852A75EEF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6626-F9DA-41EB-B922-C0476CFE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8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DD66-FB5B-49C6-8FB4-87852A75EEF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6626-F9DA-41EB-B922-C0476CFE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8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DD66-FB5B-49C6-8FB4-87852A75EEF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6626-F9DA-41EB-B922-C0476CFE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2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DD66-FB5B-49C6-8FB4-87852A75EEF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6626-F9DA-41EB-B922-C0476CFE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8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3DD66-FB5B-49C6-8FB4-87852A75EEF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F6626-F9DA-41EB-B922-C0476CFE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6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70339"/>
            <a:ext cx="90364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C00000"/>
                </a:solidFill>
              </a:rPr>
              <a:t>المحاضرة الأولي</a:t>
            </a:r>
          </a:p>
          <a:p>
            <a:pPr algn="ctr"/>
            <a:r>
              <a:rPr lang="ar-EG" sz="4400" b="1" dirty="0" smtClean="0"/>
              <a:t>الدراسات العليا</a:t>
            </a:r>
          </a:p>
          <a:p>
            <a:pPr algn="ctr"/>
            <a:r>
              <a:rPr lang="ar-EG" sz="6000" dirty="0" smtClean="0">
                <a:solidFill>
                  <a:srgbClr val="002060"/>
                </a:solidFill>
              </a:rPr>
              <a:t>الدبلوم الخاص</a:t>
            </a:r>
          </a:p>
          <a:p>
            <a:pPr algn="ctr"/>
            <a:r>
              <a:rPr lang="ar-EG" sz="4800" b="1" dirty="0" smtClean="0">
                <a:solidFill>
                  <a:srgbClr val="0070C0"/>
                </a:solidFill>
              </a:rPr>
              <a:t>شعبة مناهج وطرق تدريس</a:t>
            </a:r>
          </a:p>
          <a:p>
            <a:pPr algn="ctr"/>
            <a:r>
              <a:rPr lang="ar-EG" sz="4400" dirty="0" smtClean="0"/>
              <a:t>الفصل الدراسي الثاني 2019/2020 م</a:t>
            </a:r>
          </a:p>
          <a:p>
            <a:pPr algn="ctr"/>
            <a:r>
              <a:rPr lang="ar-EG" sz="3600" b="1" dirty="0" smtClean="0">
                <a:solidFill>
                  <a:schemeClr val="accent2">
                    <a:lumMod val="75000"/>
                  </a:schemeClr>
                </a:solidFill>
              </a:rPr>
              <a:t>مقرر / استراتيجيات تدريس متقدمة باللغة الانجليزية</a:t>
            </a:r>
          </a:p>
          <a:p>
            <a:pPr algn="ctr"/>
            <a:r>
              <a:rPr lang="en-US" sz="4400" dirty="0" smtClean="0"/>
              <a:t>    </a:t>
            </a:r>
            <a:r>
              <a:rPr lang="ar-EG" sz="4400" dirty="0" smtClean="0"/>
              <a:t>الأحد </a:t>
            </a:r>
            <a:r>
              <a:rPr lang="en-US" sz="4400" dirty="0" smtClean="0"/>
              <a:t>         15/3/2020</a:t>
            </a:r>
          </a:p>
          <a:p>
            <a:pPr algn="ctr"/>
            <a:r>
              <a:rPr lang="ar-EG" sz="4400" dirty="0" smtClean="0">
                <a:solidFill>
                  <a:srgbClr val="002060"/>
                </a:solidFill>
              </a:rPr>
              <a:t>أستاذ المقرر / د. مجدي محمد أمين عابد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46" y="0"/>
            <a:ext cx="90502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10- What is the differences between </a:t>
            </a:r>
            <a:r>
              <a:rPr lang="en-US" sz="44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Individualized </a:t>
            </a:r>
            <a:r>
              <a:rPr lang="en-US" sz="44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I</a:t>
            </a:r>
            <a:r>
              <a:rPr lang="en-US" sz="44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nstruction  ( II.) 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and </a:t>
            </a:r>
            <a:r>
              <a:rPr lang="en-US" sz="44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Differentiated Instruction ( DI.)</a:t>
            </a:r>
          </a:p>
          <a:p>
            <a:endParaRPr lang="en-US" sz="4400" b="1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en-US" sz="4400" b="1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en-US" sz="4400" b="1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en-US" sz="4400" b="1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en-US" sz="4400" b="1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338" y="1484784"/>
            <a:ext cx="8686800" cy="1800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Angsana New" pitchFamily="18" charset="-34"/>
                <a:cs typeface="Angsana New" pitchFamily="18" charset="-34"/>
              </a:rPr>
              <a:t>Individualized Instruction ( II.) starts with the needs of one student</a:t>
            </a:r>
            <a:r>
              <a:rPr lang="en-US" sz="6000" b="1" dirty="0"/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0338" y="3645024"/>
            <a:ext cx="8604448" cy="22322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6600" b="1" dirty="0">
                <a:latin typeface="Angsana New" pitchFamily="18" charset="-34"/>
                <a:cs typeface="Angsana New" pitchFamily="18" charset="-34"/>
              </a:rPr>
              <a:t>Differentiated Instruction ( DI.) starts with groups of students .</a:t>
            </a:r>
          </a:p>
        </p:txBody>
      </p:sp>
    </p:spTree>
    <p:extLst>
      <p:ext uri="{BB962C8B-B14F-4D97-AF65-F5344CB8AC3E}">
        <p14:creationId xmlns:p14="http://schemas.microsoft.com/office/powerpoint/2010/main" val="2928961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3"/>
            <a:ext cx="9036496" cy="56323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EG" sz="7200" b="1" dirty="0" smtClean="0">
                <a:solidFill>
                  <a:srgbClr val="FF0000"/>
                </a:solidFill>
              </a:rPr>
              <a:t>التالي = عدد 25 سؤال كتكليف يتم الاجابة عليه ويسلم عقب العودة الي الدراسة ويتم المناقشة الشفوية فيه وله  اعمال سنة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01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0338"/>
            <a:ext cx="9061938" cy="64940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A:  Complete the following :</a:t>
            </a:r>
          </a:p>
          <a:p>
            <a:r>
              <a:rPr lang="en-US" sz="2000" b="1" dirty="0" smtClean="0"/>
              <a:t>1- DI . stands for ------------------------------------------------------------------------------------------.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2- Differentiation means -------------------------------------------------------------------------------.</a:t>
            </a:r>
          </a:p>
          <a:p>
            <a:endParaRPr lang="en-US" sz="2000" b="1" dirty="0"/>
          </a:p>
          <a:p>
            <a:r>
              <a:rPr lang="en-US" sz="2000" b="1" dirty="0" smtClean="0"/>
              <a:t>3- Differentiated Instruction requires the teacher to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  <a:p>
            <a:endParaRPr lang="en-US" sz="2000" b="1" dirty="0"/>
          </a:p>
          <a:p>
            <a:r>
              <a:rPr lang="en-US" sz="2000" b="1" dirty="0" smtClean="0"/>
              <a:t>4- One size  does not fit all  means 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  <a:p>
            <a:endParaRPr lang="en-US" sz="2000" b="1" dirty="0"/>
          </a:p>
          <a:p>
            <a:r>
              <a:rPr lang="en-US" sz="2000" b="1" dirty="0" smtClean="0"/>
              <a:t>5- What  are the changes  required  for differentiated  instruction ?</a:t>
            </a:r>
          </a:p>
          <a:p>
            <a:r>
              <a:rPr lang="en-US" sz="2000" b="1" dirty="0" smtClean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13472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3784" y="0"/>
            <a:ext cx="9237784" cy="75405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6- List  six teaching strategies that work for all students .</a:t>
            </a:r>
          </a:p>
          <a:p>
            <a:r>
              <a:rPr lang="en-US" sz="44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r>
              <a:rPr lang="en-US" sz="44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7-Define Individualized Instruction. ----------------------------------------------------------------------------------------------------.</a:t>
            </a:r>
          </a:p>
          <a:p>
            <a:r>
              <a:rPr lang="en-US" sz="44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8- What does II. Stand for ?-------------------------------------.</a:t>
            </a:r>
          </a:p>
          <a:p>
            <a:r>
              <a:rPr lang="en-US" sz="44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9- What is the difference between DI. And II. ?-----------------------------------------------------------------------------------------------------------------------------------------------------------------</a:t>
            </a:r>
          </a:p>
          <a:p>
            <a:endParaRPr lang="en-US" sz="4400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556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3999" cy="69249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B:  Answer the following questions :</a:t>
            </a:r>
          </a:p>
          <a:p>
            <a:r>
              <a:rPr lang="en-US" sz="2000" b="1" dirty="0" smtClean="0"/>
              <a:t>10 - What is Project Based Learning ?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  <a:p>
            <a:endParaRPr lang="en-US" sz="2000" b="1" dirty="0"/>
          </a:p>
          <a:p>
            <a:r>
              <a:rPr lang="en-US" sz="2000" b="1" dirty="0" smtClean="0"/>
              <a:t>11- Mention the features of Project Based Learning .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  <a:p>
            <a:endParaRPr lang="en-US" sz="2000" b="1" dirty="0"/>
          </a:p>
          <a:p>
            <a:r>
              <a:rPr lang="en-US" sz="2000" b="1" dirty="0" smtClean="0"/>
              <a:t>12-   “ Sage on the stage and guide on the side .”      Explain .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endParaRPr lang="en-US" sz="2000" b="1" dirty="0"/>
          </a:p>
          <a:p>
            <a:r>
              <a:rPr lang="en-US" sz="2000" b="1" dirty="0" smtClean="0"/>
              <a:t>13- Mention five advantages of PBL .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5682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6892"/>
            <a:ext cx="9252520" cy="74789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/>
              <a:t>14- What is Instructional Scaffolding ?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  <a:p>
            <a:endParaRPr lang="en-US" sz="2000" b="1" dirty="0"/>
          </a:p>
          <a:p>
            <a:r>
              <a:rPr lang="en-US" sz="2000" b="1" dirty="0" smtClean="0"/>
              <a:t>15-- How does  Instructional scaffolding work ?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  <a:p>
            <a:endParaRPr lang="en-US" sz="2000" b="1" dirty="0"/>
          </a:p>
          <a:p>
            <a:r>
              <a:rPr lang="en-US" sz="2000" b="1" dirty="0" smtClean="0"/>
              <a:t>16- What is  the role of the teacher in  Instructional Scaffolding ?--------------------------------------------------------------------------------------------------------------------------------------------------------------------------------------------------------------------------------------------------------------------.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  <a:p>
            <a:r>
              <a:rPr lang="en-US" sz="2000" b="1" dirty="0" smtClean="0"/>
              <a:t>17-  What are the disadvantages of Brainstorming ?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  <a:endParaRPr lang="en-US" sz="2000" b="1" dirty="0"/>
          </a:p>
          <a:p>
            <a:r>
              <a:rPr lang="en-US" sz="2000" b="1" dirty="0" smtClean="0"/>
              <a:t>18- How do you prepare for Brainstorming ?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  <a:endParaRPr lang="en-US" sz="2000" b="1" dirty="0"/>
          </a:p>
          <a:p>
            <a:r>
              <a:rPr lang="en-US" sz="2000" b="1" dirty="0" smtClean="0"/>
              <a:t>19-Define Cooperative Learning .---------------------------------------------------------------------------------------------------------------------------------------------------------------------------------------  20-What are the advantages of Cooperative Learning ?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99126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46" y="-11723"/>
            <a:ext cx="8862646" cy="6001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21- What are the steps of  teaching using Cooperative Learning ?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endParaRPr lang="en-US" sz="2400" b="1" dirty="0"/>
          </a:p>
          <a:p>
            <a:r>
              <a:rPr lang="en-US" sz="2400" b="1" dirty="0" smtClean="0"/>
              <a:t>22- how should instructional strategies be chosen ?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endParaRPr lang="en-US" sz="2400" b="1" dirty="0"/>
          </a:p>
          <a:p>
            <a:r>
              <a:rPr lang="en-US" sz="2400" b="1" dirty="0" smtClean="0"/>
              <a:t>23- What types of instructional strategies work best for students in general ?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0240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36496" cy="6494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smtClean="0">
                <a:latin typeface="AngsanaUPC" pitchFamily="18" charset="-34"/>
                <a:cs typeface="AngsanaUPC" pitchFamily="18" charset="-34"/>
              </a:rPr>
              <a:t>24-How can you individualize instruction ?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  <a:p>
            <a:r>
              <a:rPr lang="en-US" sz="3600" b="1" dirty="0" smtClean="0">
                <a:latin typeface="AngsanaUPC" pitchFamily="18" charset="-34"/>
                <a:cs typeface="AngsanaUPC" pitchFamily="18" charset="-34"/>
              </a:rPr>
              <a:t>25 - How can you differentiate instruction ?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94160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3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39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en-US" sz="4800" dirty="0" smtClean="0">
                <a:solidFill>
                  <a:srgbClr val="002060"/>
                </a:solidFill>
                <a:latin typeface="Arial Black" pitchFamily="34" charset="0"/>
              </a:rPr>
              <a:t>Lesson 14    P. 66 - 69</a:t>
            </a:r>
          </a:p>
          <a:p>
            <a:pPr algn="ctr"/>
            <a:endParaRPr lang="en-US" sz="4800" dirty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en-US" sz="4800" dirty="0" smtClean="0">
                <a:solidFill>
                  <a:srgbClr val="C00000"/>
                </a:solidFill>
                <a:latin typeface="Arial Black" pitchFamily="34" charset="0"/>
              </a:rPr>
              <a:t>Differentiated Instruction</a:t>
            </a:r>
          </a:p>
          <a:p>
            <a:pPr algn="ctr"/>
            <a:endParaRPr lang="en-US" sz="4800" dirty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ar-EG" sz="7200" dirty="0" smtClean="0">
                <a:solidFill>
                  <a:srgbClr val="002060"/>
                </a:solidFill>
                <a:latin typeface="Arial Black" pitchFamily="34" charset="0"/>
              </a:rPr>
              <a:t>التدريس </a:t>
            </a:r>
            <a:r>
              <a:rPr lang="ar-EG" sz="7200" dirty="0" smtClean="0">
                <a:solidFill>
                  <a:srgbClr val="00B050"/>
                </a:solidFill>
                <a:latin typeface="Arial Black" pitchFamily="34" charset="0"/>
              </a:rPr>
              <a:t>المتباين</a:t>
            </a:r>
            <a:r>
              <a:rPr lang="ar-EG" sz="7200" dirty="0" smtClean="0">
                <a:solidFill>
                  <a:srgbClr val="002060"/>
                </a:solidFill>
                <a:latin typeface="Arial Black" pitchFamily="34" charset="0"/>
              </a:rPr>
              <a:t>/ </a:t>
            </a:r>
            <a:r>
              <a:rPr lang="ar-EG" sz="7200" dirty="0" smtClean="0">
                <a:solidFill>
                  <a:srgbClr val="FF0000"/>
                </a:solidFill>
                <a:latin typeface="Arial Black" pitchFamily="34" charset="0"/>
              </a:rPr>
              <a:t>المتمايز</a:t>
            </a:r>
            <a:endParaRPr lang="en-US" sz="72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6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5" y="0"/>
            <a:ext cx="9048218" cy="24929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1- What is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D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ifferentiated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nstruction    (DI )   ?   Define  Differentiated Instruction ?</a:t>
            </a:r>
          </a:p>
          <a:p>
            <a:endParaRPr lang="en-US" sz="2800" b="1" dirty="0">
              <a:solidFill>
                <a:srgbClr val="FF0000"/>
              </a:solidFill>
              <a:latin typeface="Arial Black" pitchFamily="34" charset="0"/>
              <a:cs typeface="Courier New" pitchFamily="49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= DI means  changing 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10308" y="1988840"/>
            <a:ext cx="1425388" cy="201622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2843808" y="1988840"/>
            <a:ext cx="1008112" cy="197356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724128" y="1988840"/>
            <a:ext cx="1368152" cy="197356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3528" y="3284984"/>
            <a:ext cx="799288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    </a:t>
            </a:r>
            <a:r>
              <a:rPr lang="en-US" sz="2400" b="1" dirty="0" smtClean="0"/>
              <a:t>1                               2                                         3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pace</a:t>
            </a: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( </a:t>
            </a:r>
            <a:r>
              <a:rPr lang="ar-EG" sz="2400" b="1" dirty="0" smtClean="0">
                <a:solidFill>
                  <a:srgbClr val="FF0000"/>
                </a:solidFill>
                <a:latin typeface="Arial Black" pitchFamily="34" charset="0"/>
              </a:rPr>
              <a:t>( سرعة</a:t>
            </a:r>
            <a:r>
              <a:rPr lang="en-US" sz="2400" b="1" dirty="0" smtClean="0">
                <a:latin typeface="Arial Black" pitchFamily="34" charset="0"/>
              </a:rPr>
              <a:t>   </a:t>
            </a:r>
            <a:r>
              <a:rPr lang="en-US" sz="3600" b="1" dirty="0" smtClean="0">
                <a:latin typeface="Arial Black" pitchFamily="34" charset="0"/>
              </a:rPr>
              <a:t>level</a:t>
            </a:r>
            <a:r>
              <a:rPr lang="en-US" sz="2400" b="1" dirty="0" smtClean="0">
                <a:latin typeface="Arial Black" pitchFamily="34" charset="0"/>
              </a:rPr>
              <a:t>   or    </a:t>
            </a:r>
            <a:r>
              <a:rPr lang="en-US" sz="2000" b="1" dirty="0" smtClean="0">
                <a:solidFill>
                  <a:srgbClr val="7030A0"/>
                </a:solidFill>
                <a:latin typeface="Arial Black" pitchFamily="34" charset="0"/>
              </a:rPr>
              <a:t>kind of instruction</a:t>
            </a:r>
            <a:endParaRPr lang="ar-EG" sz="1200" b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endParaRPr lang="ar-EG" sz="2000" b="1" dirty="0">
              <a:solidFill>
                <a:schemeClr val="accent2"/>
              </a:solidFill>
              <a:latin typeface="Arial Black" pitchFamily="34" charset="0"/>
            </a:endParaRPr>
          </a:p>
          <a:p>
            <a:endParaRPr lang="ar-EG" sz="2000" b="1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endParaRPr lang="en-US" sz="2000" b="1" dirty="0">
              <a:solidFill>
                <a:schemeClr val="accent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3999" cy="69249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latin typeface="Arial Black" pitchFamily="34" charset="0"/>
              </a:rPr>
              <a:t>2-</a:t>
            </a:r>
            <a:r>
              <a:rPr lang="en-US" dirty="0" smtClean="0"/>
              <a:t> </a:t>
            </a:r>
            <a:r>
              <a:rPr lang="en-US" sz="3200" b="1" dirty="0" smtClean="0">
                <a:latin typeface="Arial Black" pitchFamily="34" charset="0"/>
              </a:rPr>
              <a:t>What does  </a:t>
            </a:r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</a:rPr>
              <a:t>DI.</a:t>
            </a:r>
            <a:r>
              <a:rPr lang="en-US" sz="3200" b="1" dirty="0" smtClean="0">
                <a:latin typeface="Arial Black" pitchFamily="34" charset="0"/>
              </a:rPr>
              <a:t>  stand   for ?</a:t>
            </a:r>
          </a:p>
          <a:p>
            <a:r>
              <a:rPr lang="en-US" sz="2800" b="1" dirty="0" smtClean="0">
                <a:latin typeface="Arial Black" pitchFamily="34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DI.</a:t>
            </a:r>
            <a:r>
              <a:rPr lang="en-US" sz="2800" b="1" dirty="0" smtClean="0">
                <a:latin typeface="Arial Black" pitchFamily="34" charset="0"/>
              </a:rPr>
              <a:t> stands for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D</a:t>
            </a:r>
            <a:r>
              <a:rPr lang="en-US" sz="2800" b="1" dirty="0" smtClean="0">
                <a:latin typeface="Arial Black" pitchFamily="34" charset="0"/>
              </a:rPr>
              <a:t>ifferentiated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I</a:t>
            </a:r>
            <a:r>
              <a:rPr lang="en-US" sz="2800" b="1" dirty="0" smtClean="0">
                <a:latin typeface="Arial Black" pitchFamily="34" charset="0"/>
              </a:rPr>
              <a:t>nstruction.</a:t>
            </a:r>
          </a:p>
          <a:p>
            <a:r>
              <a:rPr lang="en-US" sz="2800" b="1" dirty="0" smtClean="0">
                <a:latin typeface="Arial Black" pitchFamily="34" charset="0"/>
              </a:rPr>
              <a:t>---------------------------------------------------------------------------</a:t>
            </a:r>
          </a:p>
          <a:p>
            <a:endParaRPr lang="en-US" sz="2800" b="1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Arial Black" pitchFamily="34" charset="0"/>
              </a:rPr>
              <a:t>3 – What is the goal </a:t>
            </a:r>
            <a:r>
              <a:rPr lang="ar-EG" sz="3600" b="1" dirty="0" smtClean="0">
                <a:solidFill>
                  <a:srgbClr val="C00000"/>
                </a:solidFill>
                <a:latin typeface="Arial Black" pitchFamily="34" charset="0"/>
              </a:rPr>
              <a:t>  هدف</a:t>
            </a:r>
            <a:r>
              <a:rPr lang="en-US" sz="3600" b="1" dirty="0" smtClean="0">
                <a:solidFill>
                  <a:srgbClr val="C00000"/>
                </a:solidFill>
                <a:latin typeface="Arial Black" pitchFamily="34" charset="0"/>
              </a:rPr>
              <a:t> of DI.?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>= </a:t>
            </a:r>
            <a:r>
              <a:rPr lang="en-US" sz="3600" b="1" dirty="0" smtClean="0">
                <a:solidFill>
                  <a:schemeClr val="tx2"/>
                </a:solidFill>
                <a:latin typeface="Arial Black" pitchFamily="34" charset="0"/>
              </a:rPr>
              <a:t>The goal of DI. is </a:t>
            </a:r>
            <a:r>
              <a:rPr lang="en-US" sz="3600" b="1" dirty="0" smtClean="0">
                <a:solidFill>
                  <a:srgbClr val="00B0F0"/>
                </a:solidFill>
                <a:latin typeface="Arial Black" pitchFamily="34" charset="0"/>
              </a:rPr>
              <a:t>to meet each student’s individual learning needs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>----------------------------------------------------------</a:t>
            </a:r>
          </a:p>
          <a:p>
            <a:endParaRPr lang="en-US" sz="36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>4- Is DI. A teaching philosophy ? </a:t>
            </a: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= Yes , DI. is a teaching philosophy.</a:t>
            </a:r>
          </a:p>
          <a:p>
            <a:endParaRPr lang="en-US" sz="3600" b="1" dirty="0" smtClean="0">
              <a:latin typeface="Arial Black" pitchFamily="34" charset="0"/>
            </a:endParaRPr>
          </a:p>
          <a:p>
            <a:pPr algn="ctr"/>
            <a:r>
              <a:rPr lang="ar-EG" sz="36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91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090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smtClean="0">
                <a:latin typeface="Arial Black" pitchFamily="34" charset="0"/>
              </a:rPr>
              <a:t>5- According to</a:t>
            </a:r>
            <a:r>
              <a:rPr lang="ar-EG" sz="3200" b="1" dirty="0" smtClean="0">
                <a:latin typeface="Arial Black" pitchFamily="34" charset="0"/>
              </a:rPr>
              <a:t> وفقا  لــ  </a:t>
            </a:r>
            <a:r>
              <a:rPr lang="en-US" sz="3200" b="1" dirty="0" smtClean="0">
                <a:latin typeface="Arial Black" pitchFamily="34" charset="0"/>
              </a:rPr>
              <a:t> the philosophy of DI , what should teachers do?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</a:rPr>
              <a:t>= </a:t>
            </a:r>
            <a:r>
              <a:rPr lang="en-US" sz="6600" dirty="0" smtClean="0">
                <a:solidFill>
                  <a:srgbClr val="FF0000"/>
                </a:solidFill>
                <a:latin typeface="Book Antiqua" pitchFamily="18" charset="0"/>
              </a:rPr>
              <a:t>Teachers should  </a:t>
            </a:r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modify</a:t>
            </a:r>
            <a:r>
              <a:rPr lang="en-US" sz="6600" dirty="0" smtClean="0">
                <a:solidFill>
                  <a:srgbClr val="FF0000"/>
                </a:solidFill>
                <a:latin typeface="Book Antiqua" pitchFamily="18" charset="0"/>
              </a:rPr>
              <a:t> their instruction to </a:t>
            </a:r>
            <a:r>
              <a:rPr lang="en-US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meet</a:t>
            </a:r>
            <a:r>
              <a:rPr lang="en-US" sz="6600" dirty="0" smtClean="0">
                <a:solidFill>
                  <a:srgbClr val="FF0000"/>
                </a:solidFill>
                <a:latin typeface="Book Antiqua" pitchFamily="18" charset="0"/>
              </a:rPr>
              <a:t> students’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</a:rPr>
              <a:t>           </a:t>
            </a:r>
            <a:endParaRPr lang="en-US" sz="3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4740115"/>
            <a:ext cx="2267744" cy="113042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eadiness levels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71800" y="4725144"/>
            <a:ext cx="2952328" cy="113042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</a:t>
            </a:r>
            <a:r>
              <a:rPr lang="en-US" sz="2400" b="1" dirty="0" smtClean="0"/>
              <a:t>earning preferences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940152" y="4725144"/>
            <a:ext cx="2426568" cy="113042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interests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572000" y="3933056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63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smtClean="0">
                <a:latin typeface="Arial Black" pitchFamily="34" charset="0"/>
              </a:rPr>
              <a:t>6- What is meant by :  </a:t>
            </a:r>
          </a:p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Arial Black" pitchFamily="34" charset="0"/>
              </a:rPr>
              <a:t>One  Size  does   Not   Fit   All  </a:t>
            </a:r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?</a:t>
            </a:r>
          </a:p>
          <a:p>
            <a:endParaRPr lang="en-US" sz="3200" b="1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</a:rPr>
              <a:t>= In DI. :</a:t>
            </a:r>
          </a:p>
          <a:p>
            <a:pPr marL="514350" indent="-514350">
              <a:buAutoNum type="alphaLcPeriod"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Each student’s starting point is assessed.</a:t>
            </a:r>
          </a:p>
          <a:p>
            <a:pPr marL="514350" indent="-514350">
              <a:buAutoNum type="alphaLcPeriod"/>
            </a:pPr>
            <a:endParaRPr lang="en-US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514350" indent="-514350">
              <a:buAutoNum type="alphaLcPeriod"/>
            </a:pPr>
            <a:r>
              <a:rPr lang="en-US" sz="3200" b="1" dirty="0">
                <a:solidFill>
                  <a:srgbClr val="00B0F0"/>
                </a:solidFill>
                <a:latin typeface="Arial Black" pitchFamily="34" charset="0"/>
              </a:rPr>
              <a:t>H</a:t>
            </a:r>
            <a:r>
              <a:rPr lang="en-US" sz="3200" b="1" dirty="0" smtClean="0">
                <a:solidFill>
                  <a:srgbClr val="00B0F0"/>
                </a:solidFill>
                <a:latin typeface="Arial Black" pitchFamily="34" charset="0"/>
              </a:rPr>
              <a:t>ow each student best learns is examined .</a:t>
            </a:r>
          </a:p>
          <a:p>
            <a:pPr marL="514350" indent="-514350">
              <a:buAutoNum type="alphaLcPeriod"/>
            </a:pPr>
            <a:endParaRPr lang="en-US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514350" indent="-514350">
              <a:buAutoNum type="alphaLcPeriod"/>
            </a:pPr>
            <a:r>
              <a:rPr lang="en-US" sz="3200" b="1" dirty="0" smtClean="0">
                <a:solidFill>
                  <a:srgbClr val="7030A0"/>
                </a:solidFill>
                <a:latin typeface="Arial Black" pitchFamily="34" charset="0"/>
              </a:rPr>
              <a:t>In the classroom , students can choose learning activities.</a:t>
            </a:r>
          </a:p>
        </p:txBody>
      </p:sp>
    </p:spTree>
    <p:extLst>
      <p:ext uri="{BB962C8B-B14F-4D97-AF65-F5344CB8AC3E}">
        <p14:creationId xmlns:p14="http://schemas.microsoft.com/office/powerpoint/2010/main" val="106466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Book Antiqua" pitchFamily="18" charset="0"/>
                <a:cs typeface="Aharoni" pitchFamily="2" charset="-79"/>
              </a:rPr>
              <a:t>7- </a:t>
            </a:r>
            <a:r>
              <a:rPr lang="en-US" sz="3600" b="1" dirty="0" smtClean="0">
                <a:solidFill>
                  <a:srgbClr val="C00000"/>
                </a:solidFill>
                <a:latin typeface="Book Antiqua" pitchFamily="18" charset="0"/>
                <a:cs typeface="Aharoni" pitchFamily="2" charset="-79"/>
              </a:rPr>
              <a:t>How can teachers  make the change to Differentiated Instruction  ?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=</a:t>
            </a:r>
            <a:endParaRPr lang="en-US" sz="36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6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7504" y="1772816"/>
            <a:ext cx="8928992" cy="6012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Training in each area of  differentiation by teachers:</a:t>
            </a:r>
            <a:endParaRPr lang="en-US" sz="32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0" y="2374031"/>
            <a:ext cx="2771800" cy="364725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Know the best methods of </a:t>
            </a:r>
            <a:r>
              <a:rPr lang="en-US" sz="2000" b="1" dirty="0" smtClean="0">
                <a:solidFill>
                  <a:srgbClr val="002060"/>
                </a:solidFill>
                <a:latin typeface="Book Antiqua" pitchFamily="18" charset="0"/>
              </a:rPr>
              <a:t>assessing </a:t>
            </a:r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students</a:t>
            </a:r>
            <a:endParaRPr lang="en-US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771800" y="2391508"/>
            <a:ext cx="2880320" cy="355777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Book Antiqua" pitchFamily="18" charset="0"/>
              </a:rPr>
              <a:t>Know how to present new content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868144" y="2403231"/>
            <a:ext cx="3205518" cy="354604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Know how to assess each student’s  progress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387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61247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Page : 67</a:t>
            </a:r>
          </a:p>
          <a:p>
            <a:r>
              <a:rPr lang="en-US" sz="4000" b="1" u="sng" dirty="0" smtClean="0">
                <a:latin typeface="AngsanaUPC" pitchFamily="18" charset="-34"/>
                <a:cs typeface="AngsanaUPC" pitchFamily="18" charset="-34"/>
              </a:rPr>
              <a:t>9- Mention some </a:t>
            </a:r>
            <a:r>
              <a:rPr lang="en-US" sz="3600" b="1" u="sng" dirty="0" smtClean="0">
                <a:latin typeface="AngsanaUPC" pitchFamily="18" charset="-34"/>
                <a:cs typeface="AngsanaUPC" pitchFamily="18" charset="-34"/>
              </a:rPr>
              <a:t>teaching strategies </a:t>
            </a:r>
            <a:r>
              <a:rPr lang="en-US" sz="4000" b="1" u="sng" dirty="0" smtClean="0">
                <a:latin typeface="AngsanaUPC" pitchFamily="18" charset="-34"/>
                <a:cs typeface="AngsanaUPC" pitchFamily="18" charset="-34"/>
              </a:rPr>
              <a:t>that work for all  learners .</a:t>
            </a:r>
            <a:endParaRPr lang="ar-EG" sz="4000" b="1" u="sng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=1- Begin the lesson by reviewing the last lessons .</a:t>
            </a:r>
          </a:p>
          <a:p>
            <a:r>
              <a:rPr lang="en-US" sz="4400" b="1" dirty="0" smtClean="0">
                <a:solidFill>
                  <a:srgbClr val="00B0F0"/>
                </a:solidFill>
                <a:latin typeface="AngsanaUPC" pitchFamily="18" charset="-34"/>
                <a:cs typeface="AngsanaUPC" pitchFamily="18" charset="-34"/>
              </a:rPr>
              <a:t>2- Present new information in small steps.</a:t>
            </a:r>
          </a:p>
          <a:p>
            <a:r>
              <a:rPr lang="en-US" sz="4400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3- Ask many questions and talk about the answers.</a:t>
            </a:r>
          </a:p>
          <a:p>
            <a:r>
              <a:rPr lang="en-US" sz="48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4- Provide models.</a:t>
            </a:r>
          </a:p>
          <a:p>
            <a:r>
              <a:rPr lang="en-US" sz="4000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5- Ask students to explain what they learned.</a:t>
            </a:r>
          </a:p>
          <a:p>
            <a:r>
              <a:rPr lang="en-US" sz="4000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6- Provide scaffolds when teaching something difficult. </a:t>
            </a:r>
          </a:p>
          <a:p>
            <a:r>
              <a:rPr lang="en-US" sz="48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7- Review</a:t>
            </a:r>
            <a:endParaRPr lang="en-US" sz="4800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602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615</Words>
  <Application>Microsoft Office PowerPoint</Application>
  <PresentationFormat>On-screen Show (4:3)</PresentationFormat>
  <Paragraphs>118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Aharoni</vt:lpstr>
      <vt:lpstr>Andalus</vt:lpstr>
      <vt:lpstr>Angsana New</vt:lpstr>
      <vt:lpstr>AngsanaUPC</vt:lpstr>
      <vt:lpstr>Arial</vt:lpstr>
      <vt:lpstr>Arial Black</vt:lpstr>
      <vt:lpstr>Book Antiqua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compusoft</dc:creator>
  <cp:lastModifiedBy>MAYSAAA AHMED</cp:lastModifiedBy>
  <cp:revision>17</cp:revision>
  <dcterms:created xsi:type="dcterms:W3CDTF">2020-03-15T19:41:03Z</dcterms:created>
  <dcterms:modified xsi:type="dcterms:W3CDTF">2020-03-16T21:38:54Z</dcterms:modified>
</cp:coreProperties>
</file>